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3.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60" r:id="rId6"/>
    <p:sldId id="261" r:id="rId7"/>
    <p:sldId id="262" r:id="rId8"/>
    <p:sldId id="263" r:id="rId9"/>
    <p:sldId id="259" r:id="rId10"/>
    <p:sldId id="264" r:id="rId11"/>
  </p:sldIdLst>
  <p:sldSz cx="18288000" cy="10287000"/>
  <p:notesSz cx="6858000" cy="9144000"/>
  <p:embeddedFontLst>
    <p:embeddedFont>
      <p:font typeface="Roboto Bold" panose="02000000000000000000"/>
      <p:bold r:id="rId15"/>
    </p:embeddedFont>
    <p:embeddedFont>
      <p:font typeface="Source Sans Pro" panose="020B0503030403020204"/>
      <p:regular r:id="rId16"/>
    </p:embeddedFont>
    <p:embeddedFont>
      <p:font typeface="Source Sans Pro Bold" panose="020B0703030403020204"/>
      <p:bold r:id="rId17"/>
    </p:embeddedFont>
    <p:embeddedFont>
      <p:font typeface="Source Sans Pro Bold Italics" panose="020B0703030403090204"/>
      <p:boldItalic r:id="rId18"/>
    </p:embeddedFont>
    <p:embeddedFont>
      <p:font typeface="Calibri" panose="020F050202020403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font" Target="fonts/font8.fntdata"/><Relationship Id="rId21" Type="http://schemas.openxmlformats.org/officeDocument/2006/relationships/font" Target="fonts/font7.fntdata"/><Relationship Id="rId20" Type="http://schemas.openxmlformats.org/officeDocument/2006/relationships/font" Target="fonts/font6.fntdata"/><Relationship Id="rId2" Type="http://schemas.openxmlformats.org/officeDocument/2006/relationships/theme" Target="theme/theme1.xml"/><Relationship Id="rId19" Type="http://schemas.openxmlformats.org/officeDocument/2006/relationships/font" Target="fonts/font5.fntdata"/><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5.sv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5.sv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5.sv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3.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5.sv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5.sv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333" b="-9333"/>
            </a:stretch>
          </a:blipFill>
        </p:spPr>
      </p:sp>
      <p:grpSp>
        <p:nvGrpSpPr>
          <p:cNvPr id="3" name="Group 3"/>
          <p:cNvGrpSpPr/>
          <p:nvPr/>
        </p:nvGrpSpPr>
        <p:grpSpPr>
          <a:xfrm rot="0">
            <a:off x="1028700" y="1028700"/>
            <a:ext cx="16230600" cy="8229600"/>
            <a:chOff x="0" y="0"/>
            <a:chExt cx="3774616" cy="1913890"/>
          </a:xfrm>
        </p:grpSpPr>
        <p:sp>
          <p:nvSpPr>
            <p:cNvPr id="4" name="Freeform 4"/>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69804"/>
              </a:srgbClr>
            </a:solidFill>
          </p:spPr>
        </p:sp>
      </p:grpSp>
      <p:sp>
        <p:nvSpPr>
          <p:cNvPr id="5" name="Freeform 5"/>
          <p:cNvSpPr/>
          <p:nvPr/>
        </p:nvSpPr>
        <p:spPr>
          <a:xfrm flipH="1" flipV="1">
            <a:off x="0" y="0"/>
            <a:ext cx="2614584" cy="2614584"/>
          </a:xfrm>
          <a:custGeom>
            <a:avLst/>
            <a:gdLst/>
            <a:ahLst/>
            <a:cxnLst/>
            <a:rect l="l" t="t" r="r" b="b"/>
            <a:pathLst>
              <a:path w="2614584" h="2614584">
                <a:moveTo>
                  <a:pt x="2614584" y="2614584"/>
                </a:moveTo>
                <a:lnTo>
                  <a:pt x="0" y="2614584"/>
                </a:lnTo>
                <a:lnTo>
                  <a:pt x="0" y="0"/>
                </a:lnTo>
                <a:lnTo>
                  <a:pt x="2614584" y="0"/>
                </a:lnTo>
                <a:lnTo>
                  <a:pt x="2614584" y="261458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673416" y="7672416"/>
            <a:ext cx="2614584" cy="2614584"/>
          </a:xfrm>
          <a:custGeom>
            <a:avLst/>
            <a:gdLst/>
            <a:ahLst/>
            <a:cxnLst/>
            <a:rect l="l" t="t" r="r" b="b"/>
            <a:pathLst>
              <a:path w="2614584" h="2614584">
                <a:moveTo>
                  <a:pt x="0" y="0"/>
                </a:moveTo>
                <a:lnTo>
                  <a:pt x="2614584" y="0"/>
                </a:lnTo>
                <a:lnTo>
                  <a:pt x="2614584" y="2614584"/>
                </a:lnTo>
                <a:lnTo>
                  <a:pt x="0" y="2614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0">
            <a:off x="7956723" y="2825637"/>
            <a:ext cx="989135" cy="989135"/>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9" name="TextBox 9"/>
          <p:cNvSpPr txBox="1"/>
          <p:nvPr/>
        </p:nvSpPr>
        <p:spPr>
          <a:xfrm>
            <a:off x="1028700" y="3747467"/>
            <a:ext cx="16230600" cy="2506315"/>
          </a:xfrm>
          <a:prstGeom prst="rect">
            <a:avLst/>
          </a:prstGeom>
        </p:spPr>
        <p:txBody>
          <a:bodyPr lIns="0" tIns="0" rIns="0" bIns="0" rtlCol="0" anchor="t">
            <a:spAutoFit/>
          </a:bodyPr>
          <a:lstStyle/>
          <a:p>
            <a:pPr algn="ctr">
              <a:lnSpc>
                <a:spcPts val="20405"/>
              </a:lnSpc>
              <a:spcBef>
                <a:spcPct val="0"/>
              </a:spcBef>
            </a:pPr>
            <a:r>
              <a:rPr lang="en-US" sz="14575">
                <a:solidFill>
                  <a:srgbClr val="FFFFFF"/>
                </a:solidFill>
                <a:latin typeface="Roboto Bold" panose="02000000000000000000"/>
              </a:rPr>
              <a:t>ARONNOK</a:t>
            </a:r>
            <a:endParaRPr lang="en-US" sz="14575">
              <a:solidFill>
                <a:srgbClr val="FFFFFF"/>
              </a:solidFill>
              <a:latin typeface="Roboto Bold" panose="02000000000000000000"/>
            </a:endParaRPr>
          </a:p>
        </p:txBody>
      </p:sp>
      <p:grpSp>
        <p:nvGrpSpPr>
          <p:cNvPr id="10" name="Group 10"/>
          <p:cNvGrpSpPr/>
          <p:nvPr/>
        </p:nvGrpSpPr>
        <p:grpSpPr>
          <a:xfrm rot="0">
            <a:off x="8649433" y="2825637"/>
            <a:ext cx="989135" cy="98913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2" name="Group 12"/>
          <p:cNvGrpSpPr/>
          <p:nvPr/>
        </p:nvGrpSpPr>
        <p:grpSpPr>
          <a:xfrm rot="0">
            <a:off x="9342143" y="2825637"/>
            <a:ext cx="989135" cy="98913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4" name="Group 14"/>
          <p:cNvGrpSpPr/>
          <p:nvPr/>
        </p:nvGrpSpPr>
        <p:grpSpPr>
          <a:xfrm rot="0">
            <a:off x="-848613" y="7241691"/>
            <a:ext cx="4033217" cy="4033217"/>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16" name="Group 16"/>
          <p:cNvGrpSpPr/>
          <p:nvPr/>
        </p:nvGrpSpPr>
        <p:grpSpPr>
          <a:xfrm rot="0">
            <a:off x="15103395" y="-987909"/>
            <a:ext cx="4033217" cy="403321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id="18" name="TextBox 18"/>
          <p:cNvSpPr txBox="1"/>
          <p:nvPr/>
        </p:nvSpPr>
        <p:spPr>
          <a:xfrm>
            <a:off x="2614584" y="6479457"/>
            <a:ext cx="13058831" cy="339725"/>
          </a:xfrm>
          <a:prstGeom prst="rect">
            <a:avLst/>
          </a:prstGeom>
        </p:spPr>
        <p:txBody>
          <a:bodyPr lIns="0" tIns="0" rIns="0" bIns="0" rtlCol="0" anchor="t">
            <a:spAutoFit/>
          </a:bodyPr>
          <a:lstStyle/>
          <a:p>
            <a:pPr algn="ctr">
              <a:lnSpc>
                <a:spcPts val="2800"/>
              </a:lnSpc>
              <a:spcBef>
                <a:spcPct val="0"/>
              </a:spcBef>
            </a:pPr>
            <a:r>
              <a:rPr lang="en-US" sz="2000" spc="709">
                <a:solidFill>
                  <a:srgbClr val="FFFFFF"/>
                </a:solidFill>
                <a:latin typeface="Source Sans Pro" panose="020B0503030403020204"/>
              </a:rPr>
              <a:t>FIND RARE HYBRID PLANTS</a:t>
            </a:r>
            <a:endParaRPr lang="en-US" sz="2000" spc="709">
              <a:solidFill>
                <a:srgbClr val="FFFFFF"/>
              </a:solidFill>
              <a:latin typeface="Source Sans Pro" panose="020B0503030403020204"/>
            </a:endParaRPr>
          </a:p>
        </p:txBody>
      </p:sp>
      <p:grpSp>
        <p:nvGrpSpPr>
          <p:cNvPr id="19" name="Group 19"/>
          <p:cNvGrpSpPr/>
          <p:nvPr/>
        </p:nvGrpSpPr>
        <p:grpSpPr>
          <a:xfrm rot="0">
            <a:off x="14876763" y="1817931"/>
            <a:ext cx="1593306" cy="1593306"/>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21" name="Group 21"/>
          <p:cNvGrpSpPr/>
          <p:nvPr/>
        </p:nvGrpSpPr>
        <p:grpSpPr>
          <a:xfrm rot="0">
            <a:off x="1817931" y="6875763"/>
            <a:ext cx="1593306" cy="159330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0">
            <a:off x="1470523" y="1544587"/>
            <a:ext cx="7197854" cy="7197825"/>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4178" r="-25915"/>
              </a:stretch>
            </a:blipFill>
          </p:spPr>
        </p:sp>
      </p:grpSp>
      <p:grpSp>
        <p:nvGrpSpPr>
          <p:cNvPr id="8" name="Group 8"/>
          <p:cNvGrpSpPr/>
          <p:nvPr/>
        </p:nvGrpSpPr>
        <p:grpSpPr>
          <a:xfrm rot="0">
            <a:off x="10182186" y="1944913"/>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0" name="Group 10"/>
          <p:cNvGrpSpPr/>
          <p:nvPr/>
        </p:nvGrpSpPr>
        <p:grpSpPr>
          <a:xfrm rot="0">
            <a:off x="10528541" y="1944913"/>
            <a:ext cx="494567" cy="49456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2" name="Group 12"/>
          <p:cNvGrpSpPr/>
          <p:nvPr/>
        </p:nvGrpSpPr>
        <p:grpSpPr>
          <a:xfrm rot="0">
            <a:off x="10874896" y="1944913"/>
            <a:ext cx="494567" cy="494567"/>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4" name="TextBox 14"/>
          <p:cNvSpPr txBox="1"/>
          <p:nvPr/>
        </p:nvSpPr>
        <p:spPr>
          <a:xfrm>
            <a:off x="10182186" y="3391229"/>
            <a:ext cx="8115339" cy="4524375"/>
          </a:xfrm>
          <a:prstGeom prst="rect">
            <a:avLst/>
          </a:prstGeom>
        </p:spPr>
        <p:txBody>
          <a:bodyPr lIns="0" tIns="0" rIns="0" bIns="0" rtlCol="0" anchor="t">
            <a:spAutoFit/>
          </a:bodyPr>
          <a:lstStyle/>
          <a:p>
            <a:pPr>
              <a:lnSpc>
                <a:spcPts val="5040"/>
              </a:lnSpc>
            </a:pPr>
            <a:r>
              <a:rPr lang="en-US" sz="3600">
                <a:solidFill>
                  <a:srgbClr val="FFFFFF"/>
                </a:solidFill>
                <a:latin typeface="Source Sans Pro Bold" panose="020B0703030403020204"/>
              </a:rPr>
              <a:t>PREPARED BY</a:t>
            </a:r>
            <a:endParaRPr lang="en-US" sz="3600">
              <a:solidFill>
                <a:srgbClr val="FFFFFF"/>
              </a:solidFill>
              <a:latin typeface="Source Sans Pro Bold" panose="020B0703030403020204"/>
            </a:endParaRPr>
          </a:p>
          <a:p>
            <a:pPr>
              <a:lnSpc>
                <a:spcPts val="5040"/>
              </a:lnSpc>
            </a:pPr>
            <a:endParaRPr lang="en-US" sz="3600">
              <a:solidFill>
                <a:srgbClr val="FFFFFF"/>
              </a:solidFill>
              <a:latin typeface="Source Sans Pro Bold" panose="020B0703030403020204"/>
            </a:endParaRPr>
          </a:p>
          <a:p>
            <a:pPr>
              <a:lnSpc>
                <a:spcPts val="5040"/>
              </a:lnSpc>
            </a:pPr>
            <a:r>
              <a:rPr lang="en-US" sz="3600">
                <a:solidFill>
                  <a:srgbClr val="FFFFFF"/>
                </a:solidFill>
                <a:latin typeface="Source Sans Pro Bold" panose="020B0703030403020204"/>
              </a:rPr>
              <a:t>Group 4 </a:t>
            </a:r>
            <a:endParaRPr lang="en-US" sz="3600">
              <a:solidFill>
                <a:srgbClr val="FFFFFF"/>
              </a:solidFill>
              <a:latin typeface="Source Sans Pro Bold" panose="020B0703030403020204"/>
            </a:endParaRPr>
          </a:p>
          <a:p>
            <a:pPr>
              <a:lnSpc>
                <a:spcPts val="5040"/>
              </a:lnSpc>
            </a:pPr>
          </a:p>
          <a:p>
            <a:pPr>
              <a:lnSpc>
                <a:spcPts val="5040"/>
              </a:lnSpc>
            </a:pPr>
            <a:r>
              <a:rPr lang="en-US" sz="3600">
                <a:solidFill>
                  <a:srgbClr val="62A64C"/>
                </a:solidFill>
                <a:latin typeface="Source Sans Pro Bold" panose="020B0703030403020204"/>
              </a:rPr>
              <a:t>SUMAIYA SAEHA- 1905033</a:t>
            </a:r>
            <a:endParaRPr lang="en-US" sz="3600">
              <a:solidFill>
                <a:srgbClr val="62A64C"/>
              </a:solidFill>
              <a:latin typeface="Source Sans Pro Bold" panose="020B0703030403020204"/>
            </a:endParaRPr>
          </a:p>
          <a:p>
            <a:pPr>
              <a:lnSpc>
                <a:spcPts val="5040"/>
              </a:lnSpc>
            </a:pPr>
            <a:r>
              <a:rPr lang="en-US" sz="3600">
                <a:solidFill>
                  <a:srgbClr val="62A64C"/>
                </a:solidFill>
                <a:latin typeface="Source Sans Pro Bold" panose="020B0703030403020204"/>
              </a:rPr>
              <a:t>FARIHA ZAMAN AURIN- 1905049</a:t>
            </a:r>
            <a:endParaRPr lang="en-US" sz="3600">
              <a:solidFill>
                <a:srgbClr val="62A64C"/>
              </a:solidFill>
              <a:latin typeface="Source Sans Pro Bold" panose="020B0703030403020204"/>
            </a:endParaRPr>
          </a:p>
          <a:p>
            <a:pPr>
              <a:lnSpc>
                <a:spcPts val="5040"/>
              </a:lnSpc>
              <a:spcBef>
                <a:spcPct val="0"/>
              </a:spcBef>
            </a:pPr>
            <a:r>
              <a:rPr lang="en-US" sz="3600">
                <a:solidFill>
                  <a:srgbClr val="62A64C"/>
                </a:solidFill>
                <a:latin typeface="Source Sans Pro Bold" panose="020B0703030403020204"/>
              </a:rPr>
              <a:t>DEBJANY GHOSH ARONNO- 1905053</a:t>
            </a:r>
            <a:endParaRPr lang="en-US" sz="3600">
              <a:solidFill>
                <a:srgbClr val="62A64C"/>
              </a:solidFill>
              <a:latin typeface="Source Sans Pro Bold" panose="020B0703030403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0">
            <a:off x="0" y="3690927"/>
            <a:ext cx="6596073" cy="6596073"/>
            <a:chOff x="0" y="0"/>
            <a:chExt cx="3282950" cy="3282950"/>
          </a:xfrm>
        </p:grpSpPr>
        <p:sp>
          <p:nvSpPr>
            <p:cNvPr id="6" name="Freeform 6"/>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5"/>
              <a:stretch>
                <a:fillRect l="-16666" r="-16666"/>
              </a:stretch>
            </a:blipFill>
          </p:spPr>
        </p:sp>
      </p:grpSp>
      <p:grpSp>
        <p:nvGrpSpPr>
          <p:cNvPr id="7" name="Group 7"/>
          <p:cNvGrpSpPr/>
          <p:nvPr/>
        </p:nvGrpSpPr>
        <p:grpSpPr>
          <a:xfrm rot="0">
            <a:off x="9374802" y="1747083"/>
            <a:ext cx="494567" cy="49456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9" name="Group 9"/>
          <p:cNvGrpSpPr/>
          <p:nvPr/>
        </p:nvGrpSpPr>
        <p:grpSpPr>
          <a:xfrm rot="0">
            <a:off x="9721157" y="1747083"/>
            <a:ext cx="494567" cy="49456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1" name="Group 11"/>
          <p:cNvGrpSpPr/>
          <p:nvPr/>
        </p:nvGrpSpPr>
        <p:grpSpPr>
          <a:xfrm rot="0">
            <a:off x="10067512" y="1747083"/>
            <a:ext cx="494567" cy="49456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4" name="TextBox 14"/>
          <p:cNvSpPr txBox="1"/>
          <p:nvPr/>
        </p:nvSpPr>
        <p:spPr>
          <a:xfrm>
            <a:off x="9374802" y="2475011"/>
            <a:ext cx="7077114" cy="965200"/>
          </a:xfrm>
          <a:prstGeom prst="rect">
            <a:avLst/>
          </a:prstGeom>
        </p:spPr>
        <p:txBody>
          <a:bodyPr lIns="0" tIns="0" rIns="0" bIns="0" rtlCol="0" anchor="t">
            <a:spAutoFit/>
          </a:bodyPr>
          <a:lstStyle/>
          <a:p>
            <a:pPr>
              <a:lnSpc>
                <a:spcPts val="7475"/>
              </a:lnSpc>
            </a:pPr>
            <a:r>
              <a:rPr lang="en-US" sz="6500">
                <a:solidFill>
                  <a:srgbClr val="FFFFFF"/>
                </a:solidFill>
                <a:latin typeface="Roboto Bold" panose="02000000000000000000"/>
              </a:rPr>
              <a:t>OVERVIEW</a:t>
            </a:r>
            <a:endParaRPr lang="en-US" sz="6500">
              <a:solidFill>
                <a:srgbClr val="FFFFFF"/>
              </a:solidFill>
              <a:latin typeface="Roboto Bold" panose="02000000000000000000"/>
            </a:endParaRPr>
          </a:p>
        </p:txBody>
      </p:sp>
      <p:sp>
        <p:nvSpPr>
          <p:cNvPr id="15" name="TextBox 15"/>
          <p:cNvSpPr txBox="1"/>
          <p:nvPr/>
        </p:nvSpPr>
        <p:spPr>
          <a:xfrm>
            <a:off x="9144000" y="3874597"/>
            <a:ext cx="6846311" cy="4686301"/>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Source Sans Pro" panose="020B0503030403020204"/>
              </a:rPr>
              <a:t>Explore a botanical wonderland on our website dedicated to rare hybrid plants. This is a website that offers a unique and engaging platform for plant enthusiasts. Discover detailed information on each rare hybrid, transparent pricing, and user-friendly shopping. Engage with a community passionate about extraordinary plants through forums.  </a:t>
            </a:r>
            <a:endParaRPr lang="en-US" sz="3000">
              <a:solidFill>
                <a:srgbClr val="FFFFFF"/>
              </a:solidFill>
              <a:latin typeface="Source Sans Pro" panose="020B0503030403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0">
            <a:off x="8550361" y="1817931"/>
            <a:ext cx="494567" cy="49456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7" name="Group 7"/>
          <p:cNvGrpSpPr/>
          <p:nvPr/>
        </p:nvGrpSpPr>
        <p:grpSpPr>
          <a:xfrm rot="0">
            <a:off x="8896716" y="1817931"/>
            <a:ext cx="494567" cy="49456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9" name="Group 9"/>
          <p:cNvGrpSpPr/>
          <p:nvPr/>
        </p:nvGrpSpPr>
        <p:grpSpPr>
          <a:xfrm rot="0">
            <a:off x="9243071" y="1817931"/>
            <a:ext cx="494567" cy="49456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1" name="Group 11"/>
          <p:cNvGrpSpPr/>
          <p:nvPr/>
        </p:nvGrpSpPr>
        <p:grpSpPr>
          <a:xfrm rot="0">
            <a:off x="1247052" y="4566155"/>
            <a:ext cx="182635" cy="182635"/>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A64C"/>
            </a:solidFill>
          </p:spPr>
        </p:sp>
      </p:grpSp>
      <p:grpSp>
        <p:nvGrpSpPr>
          <p:cNvPr id="13" name="Group 13"/>
          <p:cNvGrpSpPr/>
          <p:nvPr/>
        </p:nvGrpSpPr>
        <p:grpSpPr>
          <a:xfrm rot="0">
            <a:off x="1247052" y="7323181"/>
            <a:ext cx="182635" cy="182635"/>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A64C"/>
            </a:solidFill>
          </p:spPr>
        </p:sp>
      </p:grpSp>
      <p:grpSp>
        <p:nvGrpSpPr>
          <p:cNvPr id="15" name="Group 15"/>
          <p:cNvGrpSpPr/>
          <p:nvPr/>
        </p:nvGrpSpPr>
        <p:grpSpPr>
          <a:xfrm rot="0">
            <a:off x="12354212" y="7347817"/>
            <a:ext cx="182635" cy="182635"/>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A64C"/>
            </a:solidFill>
          </p:spPr>
        </p:sp>
      </p:grpSp>
      <p:grpSp>
        <p:nvGrpSpPr>
          <p:cNvPr id="17" name="Group 17"/>
          <p:cNvGrpSpPr/>
          <p:nvPr/>
        </p:nvGrpSpPr>
        <p:grpSpPr>
          <a:xfrm rot="0">
            <a:off x="6790527" y="7323181"/>
            <a:ext cx="182635" cy="182635"/>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A64C"/>
            </a:solidFill>
          </p:spPr>
        </p:sp>
      </p:grpSp>
      <p:grpSp>
        <p:nvGrpSpPr>
          <p:cNvPr id="19" name="Group 19"/>
          <p:cNvGrpSpPr/>
          <p:nvPr/>
        </p:nvGrpSpPr>
        <p:grpSpPr>
          <a:xfrm rot="0">
            <a:off x="12135860" y="4566155"/>
            <a:ext cx="182635" cy="182635"/>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A64C"/>
            </a:solidFill>
          </p:spPr>
        </p:sp>
      </p:grpSp>
      <p:grpSp>
        <p:nvGrpSpPr>
          <p:cNvPr id="21" name="Group 21"/>
          <p:cNvGrpSpPr/>
          <p:nvPr/>
        </p:nvGrpSpPr>
        <p:grpSpPr>
          <a:xfrm rot="0">
            <a:off x="6790527" y="4566155"/>
            <a:ext cx="182635" cy="182635"/>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A64C"/>
            </a:solidFill>
          </p:spPr>
        </p:sp>
      </p:grpSp>
      <p:sp>
        <p:nvSpPr>
          <p:cNvPr id="24" name="TextBox 24"/>
          <p:cNvSpPr txBox="1"/>
          <p:nvPr/>
        </p:nvSpPr>
        <p:spPr>
          <a:xfrm>
            <a:off x="4847092" y="2553184"/>
            <a:ext cx="8593815" cy="965200"/>
          </a:xfrm>
          <a:prstGeom prst="rect">
            <a:avLst/>
          </a:prstGeom>
        </p:spPr>
        <p:txBody>
          <a:bodyPr lIns="0" tIns="0" rIns="0" bIns="0" rtlCol="0" anchor="t">
            <a:spAutoFit/>
          </a:bodyPr>
          <a:lstStyle/>
          <a:p>
            <a:pPr algn="ctr">
              <a:lnSpc>
                <a:spcPts val="7475"/>
              </a:lnSpc>
            </a:pPr>
            <a:r>
              <a:rPr lang="en-US" sz="6500">
                <a:solidFill>
                  <a:srgbClr val="FFFFFF"/>
                </a:solidFill>
                <a:latin typeface="Roboto Bold" panose="02000000000000000000"/>
              </a:rPr>
              <a:t>PROJECT SCOPE</a:t>
            </a:r>
            <a:endParaRPr lang="en-US" sz="6500">
              <a:solidFill>
                <a:srgbClr val="FFFFFF"/>
              </a:solidFill>
              <a:latin typeface="Roboto Bold" panose="02000000000000000000"/>
            </a:endParaRPr>
          </a:p>
        </p:txBody>
      </p:sp>
      <p:sp>
        <p:nvSpPr>
          <p:cNvPr id="25" name="TextBox 25"/>
          <p:cNvSpPr txBox="1"/>
          <p:nvPr/>
        </p:nvSpPr>
        <p:spPr>
          <a:xfrm>
            <a:off x="1672411" y="5075362"/>
            <a:ext cx="4479730" cy="1480185"/>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Source Sans Pro" panose="020B0503030403020204"/>
              </a:rPr>
              <a:t>Detailed database with rarity indicators and transparent pricing. In-depth information on genetics, unique features, and care requirements.</a:t>
            </a:r>
            <a:endParaRPr lang="en-US" sz="2100">
              <a:solidFill>
                <a:srgbClr val="FFFFFF"/>
              </a:solidFill>
              <a:latin typeface="Source Sans Pro" panose="020B0503030403020204"/>
            </a:endParaRPr>
          </a:p>
        </p:txBody>
      </p:sp>
      <p:sp>
        <p:nvSpPr>
          <p:cNvPr id="26" name="TextBox 26"/>
          <p:cNvSpPr txBox="1"/>
          <p:nvPr/>
        </p:nvSpPr>
        <p:spPr>
          <a:xfrm>
            <a:off x="1672411" y="4307904"/>
            <a:ext cx="3174682"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panose="020B0703030403020204"/>
              </a:rPr>
              <a:t>Plant Listings</a:t>
            </a:r>
            <a:endParaRPr lang="en-US" sz="3600">
              <a:solidFill>
                <a:srgbClr val="62A64C"/>
              </a:solidFill>
              <a:latin typeface="Source Sans Pro Bold" panose="020B0703030403020204"/>
            </a:endParaRPr>
          </a:p>
        </p:txBody>
      </p:sp>
      <p:sp>
        <p:nvSpPr>
          <p:cNvPr id="27" name="TextBox 27"/>
          <p:cNvSpPr txBox="1"/>
          <p:nvPr/>
        </p:nvSpPr>
        <p:spPr>
          <a:xfrm>
            <a:off x="1672411" y="7832389"/>
            <a:ext cx="4479730" cy="737235"/>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Source Sans Pro" panose="020B0503030403020204"/>
              </a:rPr>
              <a:t>Organized for search filters and personalized searches.</a:t>
            </a:r>
            <a:endParaRPr lang="en-US" sz="2100">
              <a:solidFill>
                <a:srgbClr val="FFFFFF"/>
              </a:solidFill>
              <a:latin typeface="Source Sans Pro" panose="020B0503030403020204"/>
            </a:endParaRPr>
          </a:p>
        </p:txBody>
      </p:sp>
      <p:sp>
        <p:nvSpPr>
          <p:cNvPr id="28" name="TextBox 28"/>
          <p:cNvSpPr txBox="1"/>
          <p:nvPr/>
        </p:nvSpPr>
        <p:spPr>
          <a:xfrm>
            <a:off x="1672411" y="7064931"/>
            <a:ext cx="3453484"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panose="020B0703030403020204"/>
              </a:rPr>
              <a:t>Easy navigation</a:t>
            </a:r>
            <a:endParaRPr lang="en-US" sz="3600">
              <a:solidFill>
                <a:srgbClr val="62A64C"/>
              </a:solidFill>
              <a:latin typeface="Source Sans Pro Bold" panose="020B0703030403020204"/>
            </a:endParaRPr>
          </a:p>
        </p:txBody>
      </p:sp>
      <p:sp>
        <p:nvSpPr>
          <p:cNvPr id="29" name="TextBox 29"/>
          <p:cNvSpPr txBox="1"/>
          <p:nvPr/>
        </p:nvSpPr>
        <p:spPr>
          <a:xfrm>
            <a:off x="12779570" y="7857025"/>
            <a:ext cx="4479730" cy="737235"/>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Source Sans Pro" panose="020B0503030403020204"/>
              </a:rPr>
              <a:t>Personalized accounts with a wishlist and notification feature.</a:t>
            </a:r>
            <a:endParaRPr lang="en-US" sz="2100">
              <a:solidFill>
                <a:srgbClr val="FFFFFF"/>
              </a:solidFill>
              <a:latin typeface="Source Sans Pro" panose="020B0503030403020204"/>
            </a:endParaRPr>
          </a:p>
        </p:txBody>
      </p:sp>
      <p:sp>
        <p:nvSpPr>
          <p:cNvPr id="30" name="TextBox 30"/>
          <p:cNvSpPr txBox="1"/>
          <p:nvPr/>
        </p:nvSpPr>
        <p:spPr>
          <a:xfrm>
            <a:off x="12779570" y="7089567"/>
            <a:ext cx="3291438"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panose="020B0703030403020204"/>
              </a:rPr>
              <a:t>User Accounts</a:t>
            </a:r>
            <a:endParaRPr lang="en-US" sz="3600">
              <a:solidFill>
                <a:srgbClr val="62A64C"/>
              </a:solidFill>
              <a:latin typeface="Source Sans Pro Bold" panose="020B0703030403020204"/>
            </a:endParaRPr>
          </a:p>
        </p:txBody>
      </p:sp>
      <p:sp>
        <p:nvSpPr>
          <p:cNvPr id="31" name="TextBox 31"/>
          <p:cNvSpPr txBox="1"/>
          <p:nvPr/>
        </p:nvSpPr>
        <p:spPr>
          <a:xfrm>
            <a:off x="7215886" y="7832389"/>
            <a:ext cx="4479730" cy="737235"/>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Source Sans Pro" panose="020B0503030403020204"/>
              </a:rPr>
              <a:t>Based on user’s buying history, search history and wishlists </a:t>
            </a:r>
            <a:endParaRPr lang="en-US" sz="2100">
              <a:solidFill>
                <a:srgbClr val="FFFFFF"/>
              </a:solidFill>
              <a:latin typeface="Source Sans Pro" panose="020B0503030403020204"/>
            </a:endParaRPr>
          </a:p>
        </p:txBody>
      </p:sp>
      <p:sp>
        <p:nvSpPr>
          <p:cNvPr id="32" name="TextBox 32"/>
          <p:cNvSpPr txBox="1"/>
          <p:nvPr/>
        </p:nvSpPr>
        <p:spPr>
          <a:xfrm>
            <a:off x="7215886" y="7064931"/>
            <a:ext cx="3741566"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panose="020B0703030403020204"/>
              </a:rPr>
              <a:t>Recommendation</a:t>
            </a:r>
            <a:endParaRPr lang="en-US" sz="3600">
              <a:solidFill>
                <a:srgbClr val="62A64C"/>
              </a:solidFill>
              <a:latin typeface="Source Sans Pro Bold" panose="020B0703030403020204"/>
            </a:endParaRPr>
          </a:p>
        </p:txBody>
      </p:sp>
      <p:sp>
        <p:nvSpPr>
          <p:cNvPr id="33" name="TextBox 33"/>
          <p:cNvSpPr txBox="1"/>
          <p:nvPr/>
        </p:nvSpPr>
        <p:spPr>
          <a:xfrm>
            <a:off x="12561218" y="5075362"/>
            <a:ext cx="4479730" cy="737235"/>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Source Sans Pro" panose="020B0503030403020204"/>
              </a:rPr>
              <a:t>A space for users to interact, share experiences, and seek advice.</a:t>
            </a:r>
            <a:endParaRPr lang="en-US" sz="2100">
              <a:solidFill>
                <a:srgbClr val="FFFFFF"/>
              </a:solidFill>
              <a:latin typeface="Source Sans Pro" panose="020B0503030403020204"/>
            </a:endParaRPr>
          </a:p>
        </p:txBody>
      </p:sp>
      <p:sp>
        <p:nvSpPr>
          <p:cNvPr id="34" name="TextBox 34"/>
          <p:cNvSpPr txBox="1"/>
          <p:nvPr/>
        </p:nvSpPr>
        <p:spPr>
          <a:xfrm>
            <a:off x="12561218" y="4307904"/>
            <a:ext cx="2697270"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panose="020B0703030403020204"/>
              </a:rPr>
              <a:t>Forum</a:t>
            </a:r>
            <a:endParaRPr lang="en-US" sz="3600">
              <a:solidFill>
                <a:srgbClr val="62A64C"/>
              </a:solidFill>
              <a:latin typeface="Source Sans Pro Bold" panose="020B0703030403020204"/>
            </a:endParaRPr>
          </a:p>
        </p:txBody>
      </p:sp>
      <p:sp>
        <p:nvSpPr>
          <p:cNvPr id="35" name="TextBox 35"/>
          <p:cNvSpPr txBox="1"/>
          <p:nvPr/>
        </p:nvSpPr>
        <p:spPr>
          <a:xfrm>
            <a:off x="7215886" y="5670675"/>
            <a:ext cx="4479730" cy="365760"/>
          </a:xfrm>
          <a:prstGeom prst="rect">
            <a:avLst/>
          </a:prstGeom>
        </p:spPr>
        <p:txBody>
          <a:bodyPr lIns="0" tIns="0" rIns="0" bIns="0" rtlCol="0" anchor="t">
            <a:spAutoFit/>
          </a:bodyPr>
          <a:lstStyle/>
          <a:p>
            <a:pPr>
              <a:lnSpc>
                <a:spcPts val="2940"/>
              </a:lnSpc>
              <a:spcBef>
                <a:spcPct val="0"/>
              </a:spcBef>
            </a:pPr>
            <a:r>
              <a:rPr lang="en-US" sz="2100">
                <a:solidFill>
                  <a:srgbClr val="FFFFFF"/>
                </a:solidFill>
                <a:latin typeface="Source Sans Pro" panose="020B0503030403020204"/>
              </a:rPr>
              <a:t>A selling platform from client’s view</a:t>
            </a:r>
            <a:endParaRPr lang="en-US" sz="2100">
              <a:solidFill>
                <a:srgbClr val="FFFFFF"/>
              </a:solidFill>
              <a:latin typeface="Source Sans Pro" panose="020B0503030403020204"/>
            </a:endParaRPr>
          </a:p>
        </p:txBody>
      </p:sp>
      <p:sp>
        <p:nvSpPr>
          <p:cNvPr id="36" name="TextBox 36"/>
          <p:cNvSpPr txBox="1"/>
          <p:nvPr/>
        </p:nvSpPr>
        <p:spPr>
          <a:xfrm>
            <a:off x="7215886" y="4307904"/>
            <a:ext cx="3021362" cy="1261110"/>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panose="020B0703030403020204"/>
              </a:rPr>
              <a:t>Purchase from user</a:t>
            </a:r>
            <a:endParaRPr lang="en-US" sz="3600">
              <a:solidFill>
                <a:srgbClr val="62A64C"/>
              </a:solidFill>
              <a:latin typeface="Source Sans Pro Bold" panose="020B0703030403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0">
            <a:off x="11823855" y="1028700"/>
            <a:ext cx="6464145" cy="9258300"/>
            <a:chOff x="0" y="0"/>
            <a:chExt cx="4433570" cy="6350000"/>
          </a:xfrm>
        </p:grpSpPr>
        <p:sp>
          <p:nvSpPr>
            <p:cNvPr id="5" name="Freeform 5"/>
            <p:cNvSpPr/>
            <p:nvPr/>
          </p:nvSpPr>
          <p:spPr>
            <a:xfrm>
              <a:off x="0" y="0"/>
              <a:ext cx="4433570" cy="6350000"/>
            </a:xfrm>
            <a:custGeom>
              <a:avLst/>
              <a:gdLst/>
              <a:ahLst/>
              <a:cxnLst/>
              <a:rect l="l" t="t" r="r" b="b"/>
              <a:pathLst>
                <a:path w="4433570" h="6350000">
                  <a:moveTo>
                    <a:pt x="4433570" y="0"/>
                  </a:moveTo>
                  <a:lnTo>
                    <a:pt x="4433570" y="6350000"/>
                  </a:lnTo>
                  <a:lnTo>
                    <a:pt x="0" y="6350000"/>
                  </a:lnTo>
                  <a:lnTo>
                    <a:pt x="0" y="4433570"/>
                  </a:lnTo>
                  <a:cubicBezTo>
                    <a:pt x="0" y="1985010"/>
                    <a:pt x="1985010" y="0"/>
                    <a:pt x="4433570" y="0"/>
                  </a:cubicBezTo>
                  <a:close/>
                </a:path>
              </a:pathLst>
            </a:custGeom>
            <a:blipFill>
              <a:blip r:embed="rId3"/>
              <a:stretch>
                <a:fillRect l="-26216" r="-26216"/>
              </a:stretch>
            </a:blipFill>
          </p:spPr>
        </p:sp>
      </p:grpSp>
      <p:grpSp>
        <p:nvGrpSpPr>
          <p:cNvPr id="6" name="Group 6"/>
          <p:cNvGrpSpPr/>
          <p:nvPr/>
        </p:nvGrpSpPr>
        <p:grpSpPr>
          <a:xfrm rot="0">
            <a:off x="9327866" y="1345171"/>
            <a:ext cx="4991978" cy="499197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id="8" name="Group 8"/>
          <p:cNvGrpSpPr/>
          <p:nvPr/>
        </p:nvGrpSpPr>
        <p:grpSpPr>
          <a:xfrm rot="0">
            <a:off x="9626042" y="1643356"/>
            <a:ext cx="4395626" cy="4395609"/>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5018" r="-25018"/>
              </a:stretch>
            </a:blipFill>
          </p:spPr>
        </p:sp>
      </p:grpSp>
      <p:grpSp>
        <p:nvGrpSpPr>
          <p:cNvPr id="10" name="Group 10"/>
          <p:cNvGrpSpPr/>
          <p:nvPr/>
        </p:nvGrpSpPr>
        <p:grpSpPr>
          <a:xfrm rot="0">
            <a:off x="1470523" y="2169391"/>
            <a:ext cx="494567" cy="49456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2" name="Group 12"/>
          <p:cNvGrpSpPr/>
          <p:nvPr/>
        </p:nvGrpSpPr>
        <p:grpSpPr>
          <a:xfrm rot="0">
            <a:off x="1816878" y="2169391"/>
            <a:ext cx="494567" cy="494567"/>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4" name="Group 14"/>
          <p:cNvGrpSpPr/>
          <p:nvPr/>
        </p:nvGrpSpPr>
        <p:grpSpPr>
          <a:xfrm rot="0">
            <a:off x="2163233" y="2169391"/>
            <a:ext cx="494567" cy="494567"/>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6" name="Group 16"/>
          <p:cNvGrpSpPr/>
          <p:nvPr/>
        </p:nvGrpSpPr>
        <p:grpSpPr>
          <a:xfrm rot="0">
            <a:off x="9697012" y="6337149"/>
            <a:ext cx="2621420" cy="2621420"/>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grpSp>
        <p:nvGrpSpPr>
          <p:cNvPr id="18" name="Group 18"/>
          <p:cNvGrpSpPr/>
          <p:nvPr/>
        </p:nvGrpSpPr>
        <p:grpSpPr>
          <a:xfrm rot="0">
            <a:off x="9853592" y="6493734"/>
            <a:ext cx="2308259" cy="2308250"/>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258" b="-258"/>
              </a:stretch>
            </a:blipFill>
          </p:spPr>
        </p:sp>
      </p:grpSp>
      <p:sp>
        <p:nvSpPr>
          <p:cNvPr id="21" name="TextBox 21"/>
          <p:cNvSpPr txBox="1"/>
          <p:nvPr/>
        </p:nvSpPr>
        <p:spPr>
          <a:xfrm>
            <a:off x="1470523" y="2897319"/>
            <a:ext cx="7077114" cy="965200"/>
          </a:xfrm>
          <a:prstGeom prst="rect">
            <a:avLst/>
          </a:prstGeom>
        </p:spPr>
        <p:txBody>
          <a:bodyPr lIns="0" tIns="0" rIns="0" bIns="0" rtlCol="0" anchor="t">
            <a:spAutoFit/>
          </a:bodyPr>
          <a:lstStyle/>
          <a:p>
            <a:pPr>
              <a:lnSpc>
                <a:spcPts val="7475"/>
              </a:lnSpc>
            </a:pPr>
            <a:r>
              <a:rPr lang="en-US" sz="6500">
                <a:solidFill>
                  <a:srgbClr val="FFFFFF"/>
                </a:solidFill>
                <a:latin typeface="Roboto Bold" panose="02000000000000000000"/>
              </a:rPr>
              <a:t>Uniqueness</a:t>
            </a:r>
            <a:endParaRPr lang="en-US" sz="6500">
              <a:solidFill>
                <a:srgbClr val="FFFFFF"/>
              </a:solidFill>
              <a:latin typeface="Roboto Bold" panose="02000000000000000000"/>
            </a:endParaRPr>
          </a:p>
        </p:txBody>
      </p:sp>
      <p:sp>
        <p:nvSpPr>
          <p:cNvPr id="22" name="TextBox 22"/>
          <p:cNvSpPr txBox="1"/>
          <p:nvPr/>
        </p:nvSpPr>
        <p:spPr>
          <a:xfrm>
            <a:off x="1470523" y="4523192"/>
            <a:ext cx="6820857" cy="372745"/>
          </a:xfrm>
          <a:prstGeom prst="rect">
            <a:avLst/>
          </a:prstGeom>
        </p:spPr>
        <p:txBody>
          <a:bodyPr lIns="0" tIns="0" rIns="0" bIns="0" rtlCol="0" anchor="t">
            <a:spAutoFit/>
          </a:bodyPr>
          <a:lstStyle/>
          <a:p>
            <a:pPr>
              <a:lnSpc>
                <a:spcPts val="3080"/>
              </a:lnSpc>
              <a:spcBef>
                <a:spcPct val="0"/>
              </a:spcBef>
            </a:pPr>
            <a:r>
              <a:rPr lang="en-US" sz="2200">
                <a:solidFill>
                  <a:srgbClr val="62A64C"/>
                </a:solidFill>
                <a:latin typeface="Source Sans Pro Bold" panose="020B0703030403020204"/>
              </a:rPr>
              <a:t>01. Combined platform</a:t>
            </a:r>
            <a:endParaRPr lang="en-US" sz="2200">
              <a:solidFill>
                <a:srgbClr val="62A64C"/>
              </a:solidFill>
              <a:latin typeface="Source Sans Pro Bold" panose="020B0703030403020204"/>
            </a:endParaRPr>
          </a:p>
        </p:txBody>
      </p:sp>
      <p:sp>
        <p:nvSpPr>
          <p:cNvPr id="23" name="TextBox 23"/>
          <p:cNvSpPr txBox="1"/>
          <p:nvPr/>
        </p:nvSpPr>
        <p:spPr>
          <a:xfrm>
            <a:off x="1470523" y="7662949"/>
            <a:ext cx="6820857" cy="1092835"/>
          </a:xfrm>
          <a:prstGeom prst="rect">
            <a:avLst/>
          </a:prstGeom>
        </p:spPr>
        <p:txBody>
          <a:bodyPr lIns="0" tIns="0" rIns="0" bIns="0" rtlCol="0" anchor="t">
            <a:spAutoFit/>
          </a:bodyPr>
          <a:lstStyle/>
          <a:p>
            <a:pPr>
              <a:lnSpc>
                <a:spcPts val="2240"/>
              </a:lnSpc>
              <a:spcBef>
                <a:spcPct val="0"/>
              </a:spcBef>
            </a:pPr>
            <a:r>
              <a:rPr lang="en-US" sz="1600">
                <a:solidFill>
                  <a:srgbClr val="FFFFFF"/>
                </a:solidFill>
                <a:latin typeface="Source Sans Pro" panose="020B0503030403020204"/>
              </a:rPr>
              <a:t>There are few nursery websites available for selling ordinary, common and easily available plants. This website is dedicated for precious remarkable plants like bansai, hybrid cactus, mixed breed like tangelo, pineberry etc. It’s like a diversion from the monotonous life.</a:t>
            </a:r>
            <a:endParaRPr lang="en-US" sz="1600">
              <a:solidFill>
                <a:srgbClr val="FFFFFF"/>
              </a:solidFill>
              <a:latin typeface="Source Sans Pro" panose="020B0503030403020204"/>
            </a:endParaRPr>
          </a:p>
        </p:txBody>
      </p:sp>
      <p:sp>
        <p:nvSpPr>
          <p:cNvPr id="24" name="TextBox 24"/>
          <p:cNvSpPr txBox="1"/>
          <p:nvPr/>
        </p:nvSpPr>
        <p:spPr>
          <a:xfrm>
            <a:off x="1470523" y="7139074"/>
            <a:ext cx="6820857" cy="372745"/>
          </a:xfrm>
          <a:prstGeom prst="rect">
            <a:avLst/>
          </a:prstGeom>
        </p:spPr>
        <p:txBody>
          <a:bodyPr lIns="0" tIns="0" rIns="0" bIns="0" rtlCol="0" anchor="t">
            <a:spAutoFit/>
          </a:bodyPr>
          <a:lstStyle/>
          <a:p>
            <a:pPr>
              <a:lnSpc>
                <a:spcPts val="3080"/>
              </a:lnSpc>
              <a:spcBef>
                <a:spcPct val="0"/>
              </a:spcBef>
            </a:pPr>
            <a:r>
              <a:rPr lang="en-US" sz="2200">
                <a:solidFill>
                  <a:srgbClr val="62A64C"/>
                </a:solidFill>
                <a:latin typeface="Source Sans Pro Bold" panose="020B0703030403020204"/>
              </a:rPr>
              <a:t>02. Dedicated site for cross-breed plants</a:t>
            </a:r>
            <a:endParaRPr lang="en-US" sz="2200">
              <a:solidFill>
                <a:srgbClr val="62A64C"/>
              </a:solidFill>
              <a:latin typeface="Source Sans Pro Bold" panose="020B0703030403020204"/>
            </a:endParaRPr>
          </a:p>
        </p:txBody>
      </p:sp>
      <p:sp>
        <p:nvSpPr>
          <p:cNvPr id="25" name="TextBox 25"/>
          <p:cNvSpPr txBox="1"/>
          <p:nvPr/>
        </p:nvSpPr>
        <p:spPr>
          <a:xfrm>
            <a:off x="1470523" y="5114925"/>
            <a:ext cx="6820857" cy="1092835"/>
          </a:xfrm>
          <a:prstGeom prst="rect">
            <a:avLst/>
          </a:prstGeom>
        </p:spPr>
        <p:txBody>
          <a:bodyPr lIns="0" tIns="0" rIns="0" bIns="0" rtlCol="0" anchor="t">
            <a:spAutoFit/>
          </a:bodyPr>
          <a:lstStyle/>
          <a:p>
            <a:pPr>
              <a:lnSpc>
                <a:spcPts val="2240"/>
              </a:lnSpc>
              <a:spcBef>
                <a:spcPct val="0"/>
              </a:spcBef>
            </a:pPr>
            <a:r>
              <a:rPr lang="en-US" sz="1600">
                <a:solidFill>
                  <a:srgbClr val="FFFFFF"/>
                </a:solidFill>
                <a:latin typeface="Source Sans Pro" panose="020B0503030403020204"/>
              </a:rPr>
              <a:t>Vibrant digital space that unites passionate plant lovers. People who are unable to take care of their plants can sell-off their plants here. Buyers can discover a diverse marketplace with curated plant selections, while sellers can showcase and share their botanical treasures. ALL IN ONE</a:t>
            </a:r>
            <a:endParaRPr lang="en-US" sz="1600">
              <a:solidFill>
                <a:srgbClr val="FFFFFF"/>
              </a:solidFill>
              <a:latin typeface="Source Sans Pro" panose="020B0503030403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0">
            <a:off x="8550361" y="1817931"/>
            <a:ext cx="494567" cy="49456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7" name="Group 7"/>
          <p:cNvGrpSpPr/>
          <p:nvPr/>
        </p:nvGrpSpPr>
        <p:grpSpPr>
          <a:xfrm rot="0">
            <a:off x="8896716" y="1817931"/>
            <a:ext cx="494567" cy="49456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9" name="Group 9"/>
          <p:cNvGrpSpPr/>
          <p:nvPr/>
        </p:nvGrpSpPr>
        <p:grpSpPr>
          <a:xfrm rot="0">
            <a:off x="9243071" y="1817931"/>
            <a:ext cx="494567" cy="49456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2" name="TextBox 12"/>
          <p:cNvSpPr txBox="1"/>
          <p:nvPr/>
        </p:nvSpPr>
        <p:spPr>
          <a:xfrm>
            <a:off x="4847092" y="2553184"/>
            <a:ext cx="8593815" cy="965200"/>
          </a:xfrm>
          <a:prstGeom prst="rect">
            <a:avLst/>
          </a:prstGeom>
        </p:spPr>
        <p:txBody>
          <a:bodyPr lIns="0" tIns="0" rIns="0" bIns="0" rtlCol="0" anchor="t">
            <a:spAutoFit/>
          </a:bodyPr>
          <a:lstStyle/>
          <a:p>
            <a:pPr algn="ctr">
              <a:lnSpc>
                <a:spcPts val="7475"/>
              </a:lnSpc>
            </a:pPr>
            <a:r>
              <a:rPr lang="en-US" sz="6500">
                <a:solidFill>
                  <a:srgbClr val="FFFFFF"/>
                </a:solidFill>
                <a:latin typeface="Roboto Bold" panose="02000000000000000000"/>
              </a:rPr>
              <a:t>CORE FEATURES</a:t>
            </a:r>
            <a:endParaRPr lang="en-US" sz="6500">
              <a:solidFill>
                <a:srgbClr val="FFFFFF"/>
              </a:solidFill>
              <a:latin typeface="Roboto Bold" panose="02000000000000000000"/>
            </a:endParaRPr>
          </a:p>
        </p:txBody>
      </p:sp>
      <p:sp>
        <p:nvSpPr>
          <p:cNvPr id="13" name="TextBox 13"/>
          <p:cNvSpPr txBox="1"/>
          <p:nvPr/>
        </p:nvSpPr>
        <p:spPr>
          <a:xfrm>
            <a:off x="1748519" y="4777740"/>
            <a:ext cx="8974298" cy="3267075"/>
          </a:xfrm>
          <a:prstGeom prst="rect">
            <a:avLst/>
          </a:prstGeom>
        </p:spPr>
        <p:txBody>
          <a:bodyPr lIns="0" tIns="0" rIns="0" bIns="0" rtlCol="0" anchor="t">
            <a:spAutoFit/>
          </a:bodyPr>
          <a:lstStyle/>
          <a:p>
            <a:pPr marL="561340" lvl="1" indent="-280670">
              <a:lnSpc>
                <a:spcPts val="3640"/>
              </a:lnSpc>
              <a:buFont typeface="Arial" panose="020B0604020202020204"/>
              <a:buChar char="•"/>
            </a:pPr>
            <a:r>
              <a:rPr lang="en-US" sz="2600">
                <a:solidFill>
                  <a:srgbClr val="FFFFFF"/>
                </a:solidFill>
                <a:latin typeface="Source Sans Pro" panose="020B0503030403020204"/>
              </a:rPr>
              <a:t>can maintain wishlist</a:t>
            </a:r>
            <a:endParaRPr lang="en-US" sz="2600">
              <a:solidFill>
                <a:srgbClr val="FFFFFF"/>
              </a:solidFill>
              <a:latin typeface="Source Sans Pro" panose="020B0503030403020204"/>
            </a:endParaRPr>
          </a:p>
          <a:p>
            <a:pPr marL="561340" lvl="1" indent="-280670">
              <a:lnSpc>
                <a:spcPts val="3640"/>
              </a:lnSpc>
              <a:buFont typeface="Arial" panose="020B0604020202020204"/>
              <a:buChar char="•"/>
            </a:pPr>
            <a:r>
              <a:rPr lang="en-US" sz="2600">
                <a:solidFill>
                  <a:srgbClr val="FFFFFF"/>
                </a:solidFill>
                <a:latin typeface="Source Sans Pro" panose="020B0503030403020204"/>
              </a:rPr>
              <a:t>can request for a new plant</a:t>
            </a:r>
            <a:endParaRPr lang="en-US" sz="2600">
              <a:solidFill>
                <a:srgbClr val="FFFFFF"/>
              </a:solidFill>
              <a:latin typeface="Source Sans Pro" panose="020B0503030403020204"/>
            </a:endParaRPr>
          </a:p>
          <a:p>
            <a:pPr marL="561340" lvl="1" indent="-280670">
              <a:lnSpc>
                <a:spcPts val="3640"/>
              </a:lnSpc>
              <a:buFont typeface="Arial" panose="020B0604020202020204"/>
              <a:buChar char="•"/>
            </a:pPr>
            <a:r>
              <a:rPr lang="en-US" sz="2600">
                <a:solidFill>
                  <a:srgbClr val="FFFFFF"/>
                </a:solidFill>
                <a:latin typeface="Source Sans Pro" panose="020B0503030403020204"/>
              </a:rPr>
              <a:t>can sell his plants if needed</a:t>
            </a:r>
            <a:endParaRPr lang="en-US" sz="2600">
              <a:solidFill>
                <a:srgbClr val="FFFFFF"/>
              </a:solidFill>
              <a:latin typeface="Source Sans Pro" panose="020B0503030403020204"/>
            </a:endParaRPr>
          </a:p>
          <a:p>
            <a:pPr marL="561340" lvl="1" indent="-280670">
              <a:lnSpc>
                <a:spcPts val="3640"/>
              </a:lnSpc>
              <a:buFont typeface="Arial" panose="020B0604020202020204"/>
              <a:buChar char="•"/>
            </a:pPr>
            <a:r>
              <a:rPr lang="en-US" sz="2600">
                <a:solidFill>
                  <a:srgbClr val="FFFFFF"/>
                </a:solidFill>
                <a:latin typeface="Source Sans Pro" panose="020B0503030403020204"/>
              </a:rPr>
              <a:t>get suggestions and meet up his queries from forum</a:t>
            </a:r>
            <a:endParaRPr lang="en-US" sz="2600">
              <a:solidFill>
                <a:srgbClr val="FFFFFF"/>
              </a:solidFill>
              <a:latin typeface="Source Sans Pro" panose="020B0503030403020204"/>
            </a:endParaRPr>
          </a:p>
          <a:p>
            <a:pPr marL="561340" lvl="1" indent="-280670">
              <a:lnSpc>
                <a:spcPts val="3640"/>
              </a:lnSpc>
              <a:buFont typeface="Arial" panose="020B0604020202020204"/>
              <a:buChar char="•"/>
            </a:pPr>
            <a:r>
              <a:rPr lang="en-US" sz="2600">
                <a:solidFill>
                  <a:srgbClr val="FFFFFF"/>
                </a:solidFill>
                <a:latin typeface="Source Sans Pro" panose="020B0503030403020204"/>
              </a:rPr>
              <a:t>put a review about purchase and service</a:t>
            </a:r>
            <a:endParaRPr lang="en-US" sz="2600">
              <a:solidFill>
                <a:srgbClr val="FFFFFF"/>
              </a:solidFill>
              <a:latin typeface="Source Sans Pro" panose="020B0503030403020204"/>
            </a:endParaRPr>
          </a:p>
          <a:p>
            <a:pPr marL="561340" lvl="1" indent="-280670">
              <a:lnSpc>
                <a:spcPts val="3640"/>
              </a:lnSpc>
              <a:buFont typeface="Arial" panose="020B0604020202020204"/>
              <a:buChar char="•"/>
            </a:pPr>
            <a:r>
              <a:rPr lang="en-US" sz="2600">
                <a:solidFill>
                  <a:srgbClr val="FFFFFF"/>
                </a:solidFill>
                <a:latin typeface="Source Sans Pro" panose="020B0503030403020204"/>
              </a:rPr>
              <a:t>pre-booking facilities</a:t>
            </a:r>
            <a:endParaRPr lang="en-US" sz="2600">
              <a:solidFill>
                <a:srgbClr val="FFFFFF"/>
              </a:solidFill>
              <a:latin typeface="Source Sans Pro" panose="020B0503030403020204"/>
            </a:endParaRPr>
          </a:p>
          <a:p>
            <a:pPr marL="561340" lvl="1" indent="-280670">
              <a:lnSpc>
                <a:spcPts val="3640"/>
              </a:lnSpc>
              <a:buFont typeface="Arial" panose="020B0604020202020204"/>
              <a:buChar char="•"/>
            </a:pPr>
            <a:r>
              <a:rPr lang="en-US" sz="2600">
                <a:solidFill>
                  <a:srgbClr val="FFFFFF"/>
                </a:solidFill>
                <a:latin typeface="Source Sans Pro" panose="020B0503030403020204"/>
              </a:rPr>
              <a:t>can participate in auction (optional)</a:t>
            </a:r>
            <a:endParaRPr lang="en-US" sz="2600">
              <a:solidFill>
                <a:srgbClr val="FFFFFF"/>
              </a:solidFill>
              <a:latin typeface="Source Sans Pro" panose="020B0503030403020204"/>
            </a:endParaRPr>
          </a:p>
        </p:txBody>
      </p:sp>
      <p:sp>
        <p:nvSpPr>
          <p:cNvPr id="14" name="TextBox 14"/>
          <p:cNvSpPr txBox="1"/>
          <p:nvPr/>
        </p:nvSpPr>
        <p:spPr>
          <a:xfrm>
            <a:off x="7880603" y="3777498"/>
            <a:ext cx="3021362" cy="622935"/>
          </a:xfrm>
          <a:prstGeom prst="rect">
            <a:avLst/>
          </a:prstGeom>
        </p:spPr>
        <p:txBody>
          <a:bodyPr lIns="0" tIns="0" rIns="0" bIns="0" rtlCol="0" anchor="t">
            <a:spAutoFit/>
          </a:bodyPr>
          <a:lstStyle/>
          <a:p>
            <a:pPr>
              <a:lnSpc>
                <a:spcPts val="5040"/>
              </a:lnSpc>
              <a:spcBef>
                <a:spcPct val="0"/>
              </a:spcBef>
            </a:pPr>
            <a:r>
              <a:rPr lang="en-US" sz="3600">
                <a:solidFill>
                  <a:srgbClr val="62A64C"/>
                </a:solidFill>
                <a:latin typeface="Source Sans Pro Bold" panose="020B0703030403020204"/>
              </a:rPr>
              <a:t>User module</a:t>
            </a:r>
            <a:endParaRPr lang="en-US" sz="3600">
              <a:solidFill>
                <a:srgbClr val="62A64C"/>
              </a:solidFill>
              <a:latin typeface="Source Sans Pro Bold" panose="020B0703030403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0">
            <a:off x="8550361" y="1817931"/>
            <a:ext cx="494567" cy="49456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7" name="Group 7"/>
          <p:cNvGrpSpPr/>
          <p:nvPr/>
        </p:nvGrpSpPr>
        <p:grpSpPr>
          <a:xfrm rot="0">
            <a:off x="8896716" y="1817931"/>
            <a:ext cx="494567" cy="49456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9" name="Group 9"/>
          <p:cNvGrpSpPr/>
          <p:nvPr/>
        </p:nvGrpSpPr>
        <p:grpSpPr>
          <a:xfrm rot="0">
            <a:off x="9243071" y="1817931"/>
            <a:ext cx="494567" cy="494567"/>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2" name="TextBox 12"/>
          <p:cNvSpPr txBox="1"/>
          <p:nvPr/>
        </p:nvSpPr>
        <p:spPr>
          <a:xfrm>
            <a:off x="4847092" y="2553184"/>
            <a:ext cx="8593815" cy="1908175"/>
          </a:xfrm>
          <a:prstGeom prst="rect">
            <a:avLst/>
          </a:prstGeom>
        </p:spPr>
        <p:txBody>
          <a:bodyPr lIns="0" tIns="0" rIns="0" bIns="0" rtlCol="0" anchor="t">
            <a:spAutoFit/>
          </a:bodyPr>
          <a:lstStyle/>
          <a:p>
            <a:pPr algn="ctr">
              <a:lnSpc>
                <a:spcPts val="7475"/>
              </a:lnSpc>
            </a:pPr>
            <a:r>
              <a:rPr lang="en-US" sz="6500">
                <a:solidFill>
                  <a:srgbClr val="FFFFFF"/>
                </a:solidFill>
                <a:latin typeface="Roboto Bold" panose="02000000000000000000"/>
              </a:rPr>
              <a:t>SYSTEM CORE FEATURES</a:t>
            </a:r>
            <a:endParaRPr lang="en-US" sz="6500">
              <a:solidFill>
                <a:srgbClr val="FFFFFF"/>
              </a:solidFill>
              <a:latin typeface="Roboto Bold" panose="02000000000000000000"/>
            </a:endParaRPr>
          </a:p>
        </p:txBody>
      </p:sp>
      <p:sp>
        <p:nvSpPr>
          <p:cNvPr id="13" name="TextBox 13"/>
          <p:cNvSpPr txBox="1"/>
          <p:nvPr/>
        </p:nvSpPr>
        <p:spPr>
          <a:xfrm>
            <a:off x="1748519" y="5133975"/>
            <a:ext cx="10698507" cy="2555241"/>
          </a:xfrm>
          <a:prstGeom prst="rect">
            <a:avLst/>
          </a:prstGeom>
        </p:spPr>
        <p:txBody>
          <a:bodyPr lIns="0" tIns="0" rIns="0" bIns="0" rtlCol="0" anchor="t">
            <a:spAutoFit/>
          </a:bodyPr>
          <a:lstStyle/>
          <a:p>
            <a:pPr marL="626110" lvl="1" indent="-313055">
              <a:lnSpc>
                <a:spcPts val="4060"/>
              </a:lnSpc>
              <a:buFont typeface="Arial" panose="020B0604020202020204"/>
              <a:buChar char="•"/>
            </a:pPr>
            <a:r>
              <a:rPr lang="en-US" sz="2900">
                <a:solidFill>
                  <a:srgbClr val="FFFFFF"/>
                </a:solidFill>
                <a:latin typeface="Source Sans Pro" panose="020B0503030403020204"/>
              </a:rPr>
              <a:t>provide recommendation based on history</a:t>
            </a:r>
            <a:endParaRPr lang="en-US" sz="2900">
              <a:solidFill>
                <a:srgbClr val="FFFFFF"/>
              </a:solidFill>
              <a:latin typeface="Source Sans Pro" panose="020B0503030403020204"/>
            </a:endParaRPr>
          </a:p>
          <a:p>
            <a:pPr marL="626110" lvl="1" indent="-313055">
              <a:lnSpc>
                <a:spcPts val="4060"/>
              </a:lnSpc>
              <a:buFont typeface="Arial" panose="020B0604020202020204"/>
              <a:buChar char="•"/>
            </a:pPr>
            <a:r>
              <a:rPr lang="en-US" sz="2900">
                <a:solidFill>
                  <a:srgbClr val="FFFFFF"/>
                </a:solidFill>
                <a:latin typeface="Source Sans Pro" panose="020B0503030403020204"/>
              </a:rPr>
              <a:t>notify customers on various aspects relevant to him/her</a:t>
            </a:r>
            <a:endParaRPr lang="en-US" sz="2900">
              <a:solidFill>
                <a:srgbClr val="FFFFFF"/>
              </a:solidFill>
              <a:latin typeface="Source Sans Pro" panose="020B0503030403020204"/>
            </a:endParaRPr>
          </a:p>
          <a:p>
            <a:pPr marL="626110" lvl="1" indent="-313055">
              <a:lnSpc>
                <a:spcPts val="4060"/>
              </a:lnSpc>
              <a:buFont typeface="Arial" panose="020B0604020202020204"/>
              <a:buChar char="•"/>
            </a:pPr>
            <a:r>
              <a:rPr lang="en-US" sz="2900">
                <a:solidFill>
                  <a:srgbClr val="FFFFFF"/>
                </a:solidFill>
                <a:latin typeface="Source Sans Pro" panose="020B0503030403020204"/>
              </a:rPr>
              <a:t>in-depth search and filter options</a:t>
            </a:r>
            <a:endParaRPr lang="en-US" sz="2900">
              <a:solidFill>
                <a:srgbClr val="FFFFFF"/>
              </a:solidFill>
              <a:latin typeface="Source Sans Pro" panose="020B0503030403020204"/>
            </a:endParaRPr>
          </a:p>
          <a:p>
            <a:pPr marL="626110" lvl="1" indent="-313055">
              <a:lnSpc>
                <a:spcPts val="4060"/>
              </a:lnSpc>
              <a:buFont typeface="Arial" panose="020B0604020202020204"/>
              <a:buChar char="•"/>
            </a:pPr>
            <a:r>
              <a:rPr lang="en-US" sz="2900">
                <a:solidFill>
                  <a:srgbClr val="FFFFFF"/>
                </a:solidFill>
                <a:latin typeface="Source Sans Pro" panose="020B0503030403020204"/>
              </a:rPr>
              <a:t>advertise new plants</a:t>
            </a:r>
            <a:endParaRPr lang="en-US" sz="2900">
              <a:solidFill>
                <a:srgbClr val="FFFFFF"/>
              </a:solidFill>
              <a:latin typeface="Source Sans Pro" panose="020B0503030403020204"/>
            </a:endParaRPr>
          </a:p>
          <a:p>
            <a:pPr marL="626110" lvl="1" indent="-313055">
              <a:lnSpc>
                <a:spcPts val="4060"/>
              </a:lnSpc>
              <a:buFont typeface="Arial" panose="020B0604020202020204"/>
              <a:buChar char="•"/>
            </a:pPr>
            <a:r>
              <a:rPr lang="en-US" sz="2900">
                <a:solidFill>
                  <a:srgbClr val="FFFFFF"/>
                </a:solidFill>
                <a:latin typeface="Source Sans Pro" panose="020B0503030403020204"/>
              </a:rPr>
              <a:t>maintaining customer wishlist</a:t>
            </a:r>
            <a:endParaRPr lang="en-US" sz="2900">
              <a:solidFill>
                <a:srgbClr val="FFFFFF"/>
              </a:solidFill>
              <a:latin typeface="Source Sans Pro" panose="020B0503030403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18288000" cy="5835907"/>
            <a:chOff x="0" y="0"/>
            <a:chExt cx="24384000" cy="7781210"/>
          </a:xfrm>
        </p:grpSpPr>
        <p:pic>
          <p:nvPicPr>
            <p:cNvPr id="3" name="Picture 3"/>
            <p:cNvPicPr>
              <a:picLocks noChangeAspect="1"/>
            </p:cNvPicPr>
            <p:nvPr/>
          </p:nvPicPr>
          <p:blipFill>
            <a:blip r:embed="rId1"/>
            <a:srcRect t="26051" b="26051"/>
            <a:stretch>
              <a:fillRect/>
            </a:stretch>
          </p:blipFill>
          <p:spPr>
            <a:xfrm>
              <a:off x="0" y="0"/>
              <a:ext cx="24384000" cy="7781210"/>
            </a:xfrm>
            <a:prstGeom prst="rect">
              <a:avLst/>
            </a:prstGeom>
          </p:spPr>
        </p:pic>
      </p:grpSp>
      <p:sp>
        <p:nvSpPr>
          <p:cNvPr id="4" name="Freeform 4"/>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rot="0">
            <a:off x="7743124" y="4589627"/>
            <a:ext cx="8516131" cy="4668673"/>
            <a:chOff x="0" y="0"/>
            <a:chExt cx="2880765" cy="1579279"/>
          </a:xfrm>
        </p:grpSpPr>
        <p:sp>
          <p:nvSpPr>
            <p:cNvPr id="6" name="Freeform 6"/>
            <p:cNvSpPr/>
            <p:nvPr/>
          </p:nvSpPr>
          <p:spPr>
            <a:xfrm>
              <a:off x="0" y="0"/>
              <a:ext cx="2880766" cy="1579280"/>
            </a:xfrm>
            <a:custGeom>
              <a:avLst/>
              <a:gdLst/>
              <a:ahLst/>
              <a:cxnLst/>
              <a:rect l="l" t="t" r="r" b="b"/>
              <a:pathLst>
                <a:path w="2880766" h="1579280">
                  <a:moveTo>
                    <a:pt x="2756305" y="1579279"/>
                  </a:moveTo>
                  <a:lnTo>
                    <a:pt x="124460" y="1579279"/>
                  </a:lnTo>
                  <a:cubicBezTo>
                    <a:pt x="55880" y="1579279"/>
                    <a:pt x="0" y="1523399"/>
                    <a:pt x="0" y="1454819"/>
                  </a:cubicBezTo>
                  <a:lnTo>
                    <a:pt x="0" y="124460"/>
                  </a:lnTo>
                  <a:cubicBezTo>
                    <a:pt x="0" y="55880"/>
                    <a:pt x="55880" y="0"/>
                    <a:pt x="124460" y="0"/>
                  </a:cubicBezTo>
                  <a:lnTo>
                    <a:pt x="2756306" y="0"/>
                  </a:lnTo>
                  <a:cubicBezTo>
                    <a:pt x="2824886" y="0"/>
                    <a:pt x="2880766" y="55880"/>
                    <a:pt x="2880766" y="124460"/>
                  </a:cubicBezTo>
                  <a:lnTo>
                    <a:pt x="2880766" y="1454820"/>
                  </a:lnTo>
                  <a:cubicBezTo>
                    <a:pt x="2880766" y="1523399"/>
                    <a:pt x="2824886" y="1579280"/>
                    <a:pt x="2756306" y="1579280"/>
                  </a:cubicBezTo>
                  <a:close/>
                </a:path>
              </a:pathLst>
            </a:custGeom>
            <a:solidFill>
              <a:srgbClr val="4C8F36">
                <a:alpha val="89804"/>
              </a:srgbClr>
            </a:solidFill>
          </p:spPr>
        </p:sp>
      </p:grpSp>
      <p:sp>
        <p:nvSpPr>
          <p:cNvPr id="7" name="TextBox 7"/>
          <p:cNvSpPr txBox="1"/>
          <p:nvPr/>
        </p:nvSpPr>
        <p:spPr>
          <a:xfrm>
            <a:off x="1622192" y="7407275"/>
            <a:ext cx="5131779" cy="904875"/>
          </a:xfrm>
          <a:prstGeom prst="rect">
            <a:avLst/>
          </a:prstGeom>
        </p:spPr>
        <p:txBody>
          <a:bodyPr lIns="0" tIns="0" rIns="0" bIns="0" rtlCol="0" anchor="t">
            <a:spAutoFit/>
          </a:bodyPr>
          <a:lstStyle/>
          <a:p>
            <a:pPr>
              <a:lnSpc>
                <a:spcPts val="6825"/>
              </a:lnSpc>
            </a:pPr>
            <a:r>
              <a:rPr lang="en-US" sz="6500">
                <a:solidFill>
                  <a:srgbClr val="FFFFFF"/>
                </a:solidFill>
                <a:latin typeface="Roboto Bold" panose="02000000000000000000"/>
              </a:rPr>
              <a:t>Motivation</a:t>
            </a:r>
            <a:endParaRPr lang="en-US" sz="6500">
              <a:solidFill>
                <a:srgbClr val="FFFFFF"/>
              </a:solidFill>
              <a:latin typeface="Roboto Bold" panose="02000000000000000000"/>
            </a:endParaRPr>
          </a:p>
        </p:txBody>
      </p:sp>
      <p:grpSp>
        <p:nvGrpSpPr>
          <p:cNvPr id="8" name="Group 8"/>
          <p:cNvGrpSpPr/>
          <p:nvPr/>
        </p:nvGrpSpPr>
        <p:grpSpPr>
          <a:xfrm rot="0">
            <a:off x="1622192" y="6622197"/>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0" name="Group 10"/>
          <p:cNvGrpSpPr/>
          <p:nvPr/>
        </p:nvGrpSpPr>
        <p:grpSpPr>
          <a:xfrm rot="0">
            <a:off x="1968547" y="6622197"/>
            <a:ext cx="494567" cy="49456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2" name="Group 12"/>
          <p:cNvGrpSpPr/>
          <p:nvPr/>
        </p:nvGrpSpPr>
        <p:grpSpPr>
          <a:xfrm rot="0">
            <a:off x="2314902" y="6622197"/>
            <a:ext cx="494567" cy="494567"/>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14" name="TextBox 14"/>
          <p:cNvSpPr txBox="1"/>
          <p:nvPr/>
        </p:nvSpPr>
        <p:spPr>
          <a:xfrm>
            <a:off x="8255776" y="5015529"/>
            <a:ext cx="7578443" cy="3861080"/>
          </a:xfrm>
          <a:prstGeom prst="rect">
            <a:avLst/>
          </a:prstGeom>
        </p:spPr>
        <p:txBody>
          <a:bodyPr lIns="0" tIns="0" rIns="0" bIns="0" rtlCol="0" anchor="t">
            <a:spAutoFit/>
          </a:bodyPr>
          <a:lstStyle/>
          <a:p>
            <a:pPr>
              <a:lnSpc>
                <a:spcPts val="3395"/>
              </a:lnSpc>
              <a:spcBef>
                <a:spcPct val="0"/>
              </a:spcBef>
            </a:pPr>
            <a:r>
              <a:rPr lang="en-US" sz="2425">
                <a:solidFill>
                  <a:srgbClr val="FFFFFF"/>
                </a:solidFill>
                <a:latin typeface="Source Sans Pro" panose="020B0503030403020204"/>
              </a:rPr>
              <a:t>Our motivation for this project stems from a shared passion for plants and a desire to create a vibrant online community where enthusiasts can seamlessly buy, sell, and share their botanical treasures. We believe in fostering connections and enhancing the overall experience for plant lovers globally. This project is driven by our commitment to cultivating a digital space that celebrates the joy of plants and brings together a community that shares our love for the green world.</a:t>
            </a:r>
            <a:endParaRPr lang="en-US" sz="2425">
              <a:solidFill>
                <a:srgbClr val="FFFFFF"/>
              </a:solidFill>
              <a:latin typeface="Source Sans Pro" panose="020B0503030403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68518" b="-68518"/>
            </a:stretch>
          </a:blipFill>
        </p:spPr>
      </p:sp>
      <p:grpSp>
        <p:nvGrpSpPr>
          <p:cNvPr id="3" name="Group 3"/>
          <p:cNvGrpSpPr/>
          <p:nvPr/>
        </p:nvGrpSpPr>
        <p:grpSpPr>
          <a:xfrm rot="0">
            <a:off x="1028700" y="1028700"/>
            <a:ext cx="16230600" cy="8229600"/>
            <a:chOff x="0" y="0"/>
            <a:chExt cx="3774616" cy="1913890"/>
          </a:xfrm>
        </p:grpSpPr>
        <p:sp>
          <p:nvSpPr>
            <p:cNvPr id="4" name="Freeform 4"/>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69804"/>
              </a:srgbClr>
            </a:solidFill>
          </p:spPr>
        </p:sp>
      </p:grpSp>
      <p:grpSp>
        <p:nvGrpSpPr>
          <p:cNvPr id="5" name="Group 5"/>
          <p:cNvGrpSpPr/>
          <p:nvPr/>
        </p:nvGrpSpPr>
        <p:grpSpPr>
          <a:xfrm rot="0">
            <a:off x="-848613" y="7241691"/>
            <a:ext cx="4033217" cy="403321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7" name="Group 7"/>
          <p:cNvGrpSpPr/>
          <p:nvPr/>
        </p:nvGrpSpPr>
        <p:grpSpPr>
          <a:xfrm rot="0">
            <a:off x="15103395" y="-987909"/>
            <a:ext cx="4033217" cy="4033217"/>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9" name="Group 9"/>
          <p:cNvGrpSpPr/>
          <p:nvPr/>
        </p:nvGrpSpPr>
        <p:grpSpPr>
          <a:xfrm rot="0">
            <a:off x="14876763" y="1817931"/>
            <a:ext cx="1593306" cy="159330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11" name="Group 11"/>
          <p:cNvGrpSpPr/>
          <p:nvPr/>
        </p:nvGrpSpPr>
        <p:grpSpPr>
          <a:xfrm rot="0">
            <a:off x="1817931" y="6875763"/>
            <a:ext cx="1593306" cy="1593306"/>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id="13" name="Freeform 13"/>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7" name="Group 17"/>
          <p:cNvGrpSpPr/>
          <p:nvPr/>
        </p:nvGrpSpPr>
        <p:grpSpPr>
          <a:xfrm rot="0">
            <a:off x="8550361" y="2360694"/>
            <a:ext cx="494567" cy="494567"/>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9" name="Group 19"/>
          <p:cNvGrpSpPr/>
          <p:nvPr/>
        </p:nvGrpSpPr>
        <p:grpSpPr>
          <a:xfrm rot="0">
            <a:off x="8896716" y="2360694"/>
            <a:ext cx="494567" cy="494567"/>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21" name="Group 21"/>
          <p:cNvGrpSpPr/>
          <p:nvPr/>
        </p:nvGrpSpPr>
        <p:grpSpPr>
          <a:xfrm rot="0">
            <a:off x="9243071" y="2360694"/>
            <a:ext cx="494567" cy="49456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23" name="TextBox 23"/>
          <p:cNvSpPr txBox="1"/>
          <p:nvPr/>
        </p:nvSpPr>
        <p:spPr>
          <a:xfrm>
            <a:off x="1167996" y="3058487"/>
            <a:ext cx="15952008" cy="1006237"/>
          </a:xfrm>
          <a:prstGeom prst="rect">
            <a:avLst/>
          </a:prstGeom>
        </p:spPr>
        <p:txBody>
          <a:bodyPr lIns="0" tIns="0" rIns="0" bIns="0" rtlCol="0" anchor="t">
            <a:spAutoFit/>
          </a:bodyPr>
          <a:lstStyle/>
          <a:p>
            <a:pPr algn="ctr">
              <a:lnSpc>
                <a:spcPts val="8300"/>
              </a:lnSpc>
              <a:spcBef>
                <a:spcPct val="0"/>
              </a:spcBef>
            </a:pPr>
            <a:r>
              <a:rPr lang="en-US" sz="5925">
                <a:solidFill>
                  <a:srgbClr val="FFFFFF"/>
                </a:solidFill>
                <a:latin typeface="Source Sans Pro Bold Italics" panose="020B0703030403090204"/>
              </a:rPr>
              <a:t>"Garden as though you will live forever."</a:t>
            </a:r>
            <a:endParaRPr lang="en-US" sz="5925">
              <a:solidFill>
                <a:srgbClr val="FFFFFF"/>
              </a:solidFill>
              <a:latin typeface="Source Sans Pro Bold Italics" panose="020B0703030403090204"/>
            </a:endParaRPr>
          </a:p>
        </p:txBody>
      </p:sp>
      <p:sp>
        <p:nvSpPr>
          <p:cNvPr id="24" name="TextBox 24"/>
          <p:cNvSpPr txBox="1"/>
          <p:nvPr/>
        </p:nvSpPr>
        <p:spPr>
          <a:xfrm>
            <a:off x="6011627" y="4432299"/>
            <a:ext cx="6264747" cy="587376"/>
          </a:xfrm>
          <a:prstGeom prst="rect">
            <a:avLst/>
          </a:prstGeom>
        </p:spPr>
        <p:txBody>
          <a:bodyPr lIns="0" tIns="0" rIns="0" bIns="0" rtlCol="0" anchor="t">
            <a:spAutoFit/>
          </a:bodyPr>
          <a:lstStyle/>
          <a:p>
            <a:pPr algn="ctr">
              <a:lnSpc>
                <a:spcPts val="4900"/>
              </a:lnSpc>
              <a:spcBef>
                <a:spcPct val="0"/>
              </a:spcBef>
            </a:pPr>
            <a:r>
              <a:rPr lang="en-US" sz="3500">
                <a:solidFill>
                  <a:srgbClr val="62A64C"/>
                </a:solidFill>
                <a:latin typeface="Source Sans Pro" panose="020B0503030403020204"/>
              </a:rPr>
              <a:t>William Kent</a:t>
            </a:r>
            <a:endParaRPr lang="en-US" sz="3500">
              <a:solidFill>
                <a:srgbClr val="62A64C"/>
              </a:solidFill>
              <a:latin typeface="Source Sans Pro" panose="020B0503030403020204"/>
            </a:endParaRPr>
          </a:p>
        </p:txBody>
      </p:sp>
      <p:grpSp>
        <p:nvGrpSpPr>
          <p:cNvPr id="25" name="Group 25"/>
          <p:cNvGrpSpPr/>
          <p:nvPr/>
        </p:nvGrpSpPr>
        <p:grpSpPr>
          <a:xfrm rot="0">
            <a:off x="4720068" y="6181300"/>
            <a:ext cx="8847864" cy="2120782"/>
            <a:chOff x="0" y="0"/>
            <a:chExt cx="4417432" cy="1058833"/>
          </a:xfrm>
        </p:grpSpPr>
        <p:sp>
          <p:nvSpPr>
            <p:cNvPr id="26" name="Freeform 26"/>
            <p:cNvSpPr/>
            <p:nvPr/>
          </p:nvSpPr>
          <p:spPr>
            <a:xfrm>
              <a:off x="0" y="0"/>
              <a:ext cx="4417432" cy="1058833"/>
            </a:xfrm>
            <a:custGeom>
              <a:avLst/>
              <a:gdLst/>
              <a:ahLst/>
              <a:cxnLst/>
              <a:rect l="l" t="t" r="r" b="b"/>
              <a:pathLst>
                <a:path w="4417432" h="1058833">
                  <a:moveTo>
                    <a:pt x="4292972" y="1058833"/>
                  </a:moveTo>
                  <a:lnTo>
                    <a:pt x="124460" y="1058833"/>
                  </a:lnTo>
                  <a:cubicBezTo>
                    <a:pt x="55880" y="1058833"/>
                    <a:pt x="0" y="1002953"/>
                    <a:pt x="0" y="934373"/>
                  </a:cubicBezTo>
                  <a:lnTo>
                    <a:pt x="0" y="124460"/>
                  </a:lnTo>
                  <a:cubicBezTo>
                    <a:pt x="0" y="55880"/>
                    <a:pt x="55880" y="0"/>
                    <a:pt x="124460" y="0"/>
                  </a:cubicBezTo>
                  <a:lnTo>
                    <a:pt x="4292972" y="0"/>
                  </a:lnTo>
                  <a:cubicBezTo>
                    <a:pt x="4361552" y="0"/>
                    <a:pt x="4417432" y="55880"/>
                    <a:pt x="4417432" y="124460"/>
                  </a:cubicBezTo>
                  <a:lnTo>
                    <a:pt x="4417432" y="934373"/>
                  </a:lnTo>
                  <a:cubicBezTo>
                    <a:pt x="4417432" y="1002953"/>
                    <a:pt x="4361552" y="1058833"/>
                    <a:pt x="4292972" y="1058833"/>
                  </a:cubicBezTo>
                  <a:close/>
                </a:path>
              </a:pathLst>
            </a:custGeom>
            <a:solidFill>
              <a:srgbClr val="4C8F36">
                <a:alpha val="89804"/>
              </a:srgbClr>
            </a:solidFill>
          </p:spPr>
        </p:sp>
      </p:grpSp>
      <p:sp>
        <p:nvSpPr>
          <p:cNvPr id="27" name="TextBox 27"/>
          <p:cNvSpPr txBox="1"/>
          <p:nvPr/>
        </p:nvSpPr>
        <p:spPr>
          <a:xfrm>
            <a:off x="4720068" y="6289407"/>
            <a:ext cx="8847864" cy="1704544"/>
          </a:xfrm>
          <a:prstGeom prst="rect">
            <a:avLst/>
          </a:prstGeom>
        </p:spPr>
        <p:txBody>
          <a:bodyPr lIns="0" tIns="0" rIns="0" bIns="0" rtlCol="0" anchor="t">
            <a:spAutoFit/>
          </a:bodyPr>
          <a:lstStyle/>
          <a:p>
            <a:pPr algn="ctr">
              <a:lnSpc>
                <a:spcPts val="13825"/>
              </a:lnSpc>
              <a:spcBef>
                <a:spcPct val="0"/>
              </a:spcBef>
            </a:pPr>
            <a:r>
              <a:rPr lang="en-US" sz="9875">
                <a:solidFill>
                  <a:srgbClr val="FFFFFF"/>
                </a:solidFill>
                <a:latin typeface="Roboto Bold" panose="02000000000000000000"/>
              </a:rPr>
              <a:t>THANK YOU</a:t>
            </a:r>
            <a:endParaRPr lang="en-US" sz="9875">
              <a:solidFill>
                <a:srgbClr val="FFFFFF"/>
              </a:solidFill>
              <a:latin typeface="Roboto Bold" panose="020000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2622</Words>
  <Application>WPS Presentation</Application>
  <PresentationFormat>On-screen Show (4:3)</PresentationFormat>
  <Paragraphs>82</Paragraphs>
  <Slides>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vt:i4>
      </vt:variant>
    </vt:vector>
  </HeadingPairs>
  <TitlesOfParts>
    <vt:vector size="21" baseType="lpstr">
      <vt:lpstr>Arial</vt:lpstr>
      <vt:lpstr>SimSun</vt:lpstr>
      <vt:lpstr>Wingdings</vt:lpstr>
      <vt:lpstr>Roboto Bold</vt:lpstr>
      <vt:lpstr>Source Sans Pro</vt:lpstr>
      <vt:lpstr>Source Sans Pro Bold</vt:lpstr>
      <vt:lpstr>Arial</vt:lpstr>
      <vt:lpstr>Source Sans Pro Bold Italics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Green Light Green White Corporate Geometric Company Internal Deck Business Presentation</dc:title>
  <dc:creator/>
  <cp:lastModifiedBy>Lotus</cp:lastModifiedBy>
  <cp:revision>4</cp:revision>
  <dcterms:created xsi:type="dcterms:W3CDTF">2006-08-16T00:00:00Z</dcterms:created>
  <dcterms:modified xsi:type="dcterms:W3CDTF">2023-12-03T09:22:59Z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2C02F503B3894EE9A8C7DC976C7E5D02_12</vt:lpwstr>
  </property>
  <property fmtid="{D5CDD505-2E9C-101B-9397-08002B2CF9AE}" pid="3" name="KSOProductBuildVer">
    <vt:lpwstr>1033-12.2.0.13306</vt:lpwstr>
  </property>
</Properties>
</file>